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4" r:id="rId2"/>
  </p:sldMasterIdLst>
  <p:notesMasterIdLst>
    <p:notesMasterId r:id="rId20"/>
  </p:notesMasterIdLst>
  <p:sldIdLst>
    <p:sldId id="256" r:id="rId3"/>
    <p:sldId id="261" r:id="rId4"/>
    <p:sldId id="262" r:id="rId5"/>
    <p:sldId id="267" r:id="rId6"/>
    <p:sldId id="269" r:id="rId7"/>
    <p:sldId id="268" r:id="rId8"/>
    <p:sldId id="263" r:id="rId9"/>
    <p:sldId id="274" r:id="rId10"/>
    <p:sldId id="266" r:id="rId11"/>
    <p:sldId id="271" r:id="rId12"/>
    <p:sldId id="272" r:id="rId13"/>
    <p:sldId id="273" r:id="rId14"/>
    <p:sldId id="270" r:id="rId15"/>
    <p:sldId id="264" r:id="rId16"/>
    <p:sldId id="265" r:id="rId17"/>
    <p:sldId id="275" r:id="rId18"/>
    <p:sldId id="260" r:id="rId19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 snapToGrid="0">
      <p:cViewPr>
        <p:scale>
          <a:sx n="70" d="100"/>
          <a:sy n="70" d="100"/>
        </p:scale>
        <p:origin x="-72" y="-690"/>
      </p:cViewPr>
      <p:guideLst>
        <p:guide orient="horz" pos="2436"/>
        <p:guide pos="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Здравоохранение</c:v>
                </c:pt>
                <c:pt idx="2">
                  <c:v>Менеджмент</c:v>
                </c:pt>
                <c:pt idx="3">
                  <c:v>Социальные службы</c:v>
                </c:pt>
                <c:pt idx="4">
                  <c:v>Научная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14</c:v>
                </c:pt>
                <c:pt idx="2">
                  <c:v>19</c:v>
                </c:pt>
                <c:pt idx="3">
                  <c:v>14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3430" y="2402646"/>
            <a:ext cx="8765540" cy="1657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6860" y="4382770"/>
            <a:ext cx="7218680" cy="19765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0FE0-E0D8-40F8-8ABC-BF0E8B018F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8B86-8222-40B6-80C4-9642E9A15D4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1B2A-76B6-479E-AE60-FD9B5635878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A97A-9AA8-47AB-A461-6218DA23635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609" y="4970004"/>
            <a:ext cx="8765540" cy="153611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4609" y="3278127"/>
            <a:ext cx="8765540" cy="16918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5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2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79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3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9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4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258A-EBE9-45FA-B36C-265341CCB9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886D-D6E9-4902-A775-099791AA177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5620" y="1804671"/>
            <a:ext cx="4554643" cy="51042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42137" y="1804671"/>
            <a:ext cx="4554643" cy="51042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93E0-2FCB-4E8A-B7BE-4CEAEC9C74D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BD6A-FA0E-4E59-A990-9F8BFCC8C2D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620" y="1731267"/>
            <a:ext cx="4556434" cy="72150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584" indent="0">
              <a:buNone/>
              <a:defRPr sz="2300" b="1"/>
            </a:lvl2pPr>
            <a:lvl3pPr marL="1031169" indent="0">
              <a:buNone/>
              <a:defRPr sz="2000" b="1"/>
            </a:lvl3pPr>
            <a:lvl4pPr marL="1546753" indent="0">
              <a:buNone/>
              <a:defRPr sz="1800" b="1"/>
            </a:lvl4pPr>
            <a:lvl5pPr marL="2062338" indent="0">
              <a:buNone/>
              <a:defRPr sz="1800" b="1"/>
            </a:lvl5pPr>
            <a:lvl6pPr marL="2577922" indent="0">
              <a:buNone/>
              <a:defRPr sz="1800" b="1"/>
            </a:lvl6pPr>
            <a:lvl7pPr marL="3093507" indent="0">
              <a:buNone/>
              <a:defRPr sz="1800" b="1"/>
            </a:lvl7pPr>
            <a:lvl8pPr marL="3609091" indent="0">
              <a:buNone/>
              <a:defRPr sz="1800" b="1"/>
            </a:lvl8pPr>
            <a:lvl9pPr marL="412467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5620" y="2452776"/>
            <a:ext cx="4556434" cy="44561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38557" y="1731267"/>
            <a:ext cx="4558224" cy="72150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584" indent="0">
              <a:buNone/>
              <a:defRPr sz="2300" b="1"/>
            </a:lvl2pPr>
            <a:lvl3pPr marL="1031169" indent="0">
              <a:buNone/>
              <a:defRPr sz="2000" b="1"/>
            </a:lvl3pPr>
            <a:lvl4pPr marL="1546753" indent="0">
              <a:buNone/>
              <a:defRPr sz="1800" b="1"/>
            </a:lvl4pPr>
            <a:lvl5pPr marL="2062338" indent="0">
              <a:buNone/>
              <a:defRPr sz="1800" b="1"/>
            </a:lvl5pPr>
            <a:lvl6pPr marL="2577922" indent="0">
              <a:buNone/>
              <a:defRPr sz="1800" b="1"/>
            </a:lvl6pPr>
            <a:lvl7pPr marL="3093507" indent="0">
              <a:buNone/>
              <a:defRPr sz="1800" b="1"/>
            </a:lvl7pPr>
            <a:lvl8pPr marL="3609091" indent="0">
              <a:buNone/>
              <a:defRPr sz="1800" b="1"/>
            </a:lvl8pPr>
            <a:lvl9pPr marL="412467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38557" y="2452776"/>
            <a:ext cx="4558224" cy="44561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2FC2-9B82-4225-AB3C-005C8ADB877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81E1-7227-4AAD-A52C-EFDAD885354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0DDE-3C54-441B-A661-EED1E02A8D0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62ED-4A6B-4F81-956B-F339ABC8B97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B3A7-D377-4C5C-B479-A2E31097774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F24D-D05F-4F19-BB89-C284894EA1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620" y="307940"/>
            <a:ext cx="3392709" cy="13105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1862" y="307940"/>
            <a:ext cx="5764918" cy="660101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5620" y="1618474"/>
            <a:ext cx="3392709" cy="5290477"/>
          </a:xfrm>
        </p:spPr>
        <p:txBody>
          <a:bodyPr/>
          <a:lstStyle>
            <a:lvl1pPr marL="0" indent="0">
              <a:buNone/>
              <a:defRPr sz="1600"/>
            </a:lvl1pPr>
            <a:lvl2pPr marL="515584" indent="0">
              <a:buNone/>
              <a:defRPr sz="1400"/>
            </a:lvl2pPr>
            <a:lvl3pPr marL="1031169" indent="0">
              <a:buNone/>
              <a:defRPr sz="1100"/>
            </a:lvl3pPr>
            <a:lvl4pPr marL="1546753" indent="0">
              <a:buNone/>
              <a:defRPr sz="1000"/>
            </a:lvl4pPr>
            <a:lvl5pPr marL="2062338" indent="0">
              <a:buNone/>
              <a:defRPr sz="1000"/>
            </a:lvl5pPr>
            <a:lvl6pPr marL="2577922" indent="0">
              <a:buNone/>
              <a:defRPr sz="1000"/>
            </a:lvl6pPr>
            <a:lvl7pPr marL="3093507" indent="0">
              <a:buNone/>
              <a:defRPr sz="1000"/>
            </a:lvl7pPr>
            <a:lvl8pPr marL="3609091" indent="0">
              <a:buNone/>
              <a:defRPr sz="1000"/>
            </a:lvl8pPr>
            <a:lvl9pPr marL="412467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B6D5-4572-4813-947F-8CDDD10F35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22B9-27F2-4C24-A400-8E112280DFC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1303" y="5414010"/>
            <a:ext cx="6187440" cy="6391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21303" y="691074"/>
            <a:ext cx="6187440" cy="464058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5584" indent="0">
              <a:buNone/>
              <a:defRPr sz="3200"/>
            </a:lvl2pPr>
            <a:lvl3pPr marL="1031169" indent="0">
              <a:buNone/>
              <a:defRPr sz="2700"/>
            </a:lvl3pPr>
            <a:lvl4pPr marL="1546753" indent="0">
              <a:buNone/>
              <a:defRPr sz="2300"/>
            </a:lvl4pPr>
            <a:lvl5pPr marL="2062338" indent="0">
              <a:buNone/>
              <a:defRPr sz="2300"/>
            </a:lvl5pPr>
            <a:lvl6pPr marL="2577922" indent="0">
              <a:buNone/>
              <a:defRPr sz="2300"/>
            </a:lvl6pPr>
            <a:lvl7pPr marL="3093507" indent="0">
              <a:buNone/>
              <a:defRPr sz="2300"/>
            </a:lvl7pPr>
            <a:lvl8pPr marL="3609091" indent="0">
              <a:buNone/>
              <a:defRPr sz="2300"/>
            </a:lvl8pPr>
            <a:lvl9pPr marL="4124676" indent="0">
              <a:buNone/>
              <a:defRPr sz="23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21303" y="6053165"/>
            <a:ext cx="6187440" cy="907705"/>
          </a:xfrm>
        </p:spPr>
        <p:txBody>
          <a:bodyPr/>
          <a:lstStyle>
            <a:lvl1pPr marL="0" indent="0">
              <a:buNone/>
              <a:defRPr sz="1600"/>
            </a:lvl1pPr>
            <a:lvl2pPr marL="515584" indent="0">
              <a:buNone/>
              <a:defRPr sz="1400"/>
            </a:lvl2pPr>
            <a:lvl3pPr marL="1031169" indent="0">
              <a:buNone/>
              <a:defRPr sz="1100"/>
            </a:lvl3pPr>
            <a:lvl4pPr marL="1546753" indent="0">
              <a:buNone/>
              <a:defRPr sz="1000"/>
            </a:lvl4pPr>
            <a:lvl5pPr marL="2062338" indent="0">
              <a:buNone/>
              <a:defRPr sz="1000"/>
            </a:lvl5pPr>
            <a:lvl6pPr marL="2577922" indent="0">
              <a:buNone/>
              <a:defRPr sz="1000"/>
            </a:lvl6pPr>
            <a:lvl7pPr marL="3093507" indent="0">
              <a:buNone/>
              <a:defRPr sz="1000"/>
            </a:lvl7pPr>
            <a:lvl8pPr marL="3609091" indent="0">
              <a:buNone/>
              <a:defRPr sz="1000"/>
            </a:lvl8pPr>
            <a:lvl9pPr marL="412467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233F-0DA1-4BF9-912B-C8EEED9B5AC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F40C-EC49-4AA2-9400-D9B29E4D46B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1153-CA1D-42F1-9CB9-3E168980EE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42C2-B84A-4B5A-B7BD-6D2D1A7618B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76490" y="309731"/>
            <a:ext cx="2320290" cy="659922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5620" y="309731"/>
            <a:ext cx="6788997" cy="65992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194B-B1E0-45FA-A434-B79D61C948E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FA79-84E0-41DD-B632-4EE554FBBC0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5620" y="309731"/>
            <a:ext cx="928116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17" tIns="51558" rIns="103117" bIns="515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5620" y="1804671"/>
            <a:ext cx="9281160" cy="51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17" tIns="51558" rIns="103117" bIns="51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5620" y="7168551"/>
            <a:ext cx="2406227" cy="411780"/>
          </a:xfrm>
          <a:prstGeom prst="rect">
            <a:avLst/>
          </a:prstGeom>
        </p:spPr>
        <p:txBody>
          <a:bodyPr vert="horz" lIns="103117" tIns="51558" rIns="103117" bIns="515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3F990C98-8519-44A5-A27A-2AD7DCBE7323}" type="datetimeFigureOut">
              <a:rPr lang="fr-FR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>
                <a:defRPr/>
              </a:pPr>
              <a:t>07/04/2016</a:t>
            </a:fld>
            <a:endParaRPr lang="fr-CA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23404" y="7168551"/>
            <a:ext cx="3265593" cy="411780"/>
          </a:xfrm>
          <a:prstGeom prst="rect">
            <a:avLst/>
          </a:prstGeom>
        </p:spPr>
        <p:txBody>
          <a:bodyPr vert="horz" lIns="103117" tIns="51558" rIns="103117" bIns="515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fr-CA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90553" y="7168551"/>
            <a:ext cx="2406227" cy="411780"/>
          </a:xfrm>
          <a:prstGeom prst="rect">
            <a:avLst/>
          </a:prstGeom>
        </p:spPr>
        <p:txBody>
          <a:bodyPr vert="horz" lIns="103117" tIns="51558" rIns="103117" bIns="515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7AAD5984-A7AF-4C0D-B608-486FAE817F8F}" type="slidenum">
              <a:rPr lang="fr-CA" kern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rtl="0">
                <a:defRPr/>
              </a:pPr>
              <a:t>‹#›</a:t>
            </a:fld>
            <a:endParaRPr lang="fr-CA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5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116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67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233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6688" indent="-386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825" indent="-3222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961" indent="-257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546" indent="-257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130" indent="-257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714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299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6883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468" indent="-257792" algn="l" defTabSz="10311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584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169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753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338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922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507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091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676" algn="l" defTabSz="1031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6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82418"/>
            <a:ext cx="6086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9758" y="6160822"/>
            <a:ext cx="1168144" cy="9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473440" y="7010399"/>
            <a:ext cx="11887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</a:rPr>
              <a:t>Faculty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1075" y="5721391"/>
            <a:ext cx="17514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</a:rPr>
              <a:t>Psychology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C:\Users\User\Desktop\Презентация магист. для Бойко\siegel_pr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4" y="5826498"/>
            <a:ext cx="1692716" cy="16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365" y="259818"/>
            <a:ext cx="9976514" cy="890556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135626"/>
            <a:ext cx="10312400" cy="6598674"/>
          </a:xfrm>
        </p:spPr>
        <p:txBody>
          <a:bodyPr>
            <a:normAutofit/>
          </a:bodyPr>
          <a:lstStyle/>
          <a:p>
            <a:pPr marL="720000" lvl="2"/>
            <a:r>
              <a:rPr lang="ru-RU" b="1" dirty="0" smtClean="0"/>
              <a:t>Опытный </a:t>
            </a:r>
            <a:r>
              <a:rPr lang="ru-RU" b="1" dirty="0"/>
              <a:t>высококвалифицированный преподавательский </a:t>
            </a:r>
            <a:r>
              <a:rPr lang="ru-RU" b="1" dirty="0" smtClean="0"/>
              <a:t>состав:</a:t>
            </a:r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2" name="Picture 4" descr="E:\Users\7636~1\AppData\Local\Temp\Rar$DIa0.475\12870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025" y="2188044"/>
            <a:ext cx="7669161" cy="54168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365" y="259818"/>
            <a:ext cx="9867332" cy="890556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83458" y="1401096"/>
            <a:ext cx="9601200" cy="5810865"/>
          </a:xfrm>
        </p:spPr>
        <p:txBody>
          <a:bodyPr>
            <a:normAutofit fontScale="92500" lnSpcReduction="20000"/>
          </a:bodyPr>
          <a:lstStyle/>
          <a:p>
            <a:pPr marL="720000" lvl="2"/>
            <a:r>
              <a:rPr lang="ru-RU" b="1" dirty="0" smtClean="0"/>
              <a:t>Опытный </a:t>
            </a:r>
            <a:r>
              <a:rPr lang="ru-RU" b="1" dirty="0"/>
              <a:t>высококвалифицированный преподавательский </a:t>
            </a:r>
            <a:r>
              <a:rPr lang="ru-RU" b="1" dirty="0" smtClean="0"/>
              <a:t>состав:</a:t>
            </a:r>
            <a:endParaRPr lang="ru-RU" b="1" dirty="0"/>
          </a:p>
          <a:p>
            <a:pPr marL="720000" lvl="2">
              <a:buNone/>
            </a:pPr>
            <a:endParaRPr lang="en-US" b="1" dirty="0" smtClean="0"/>
          </a:p>
          <a:p>
            <a:pPr marL="1272350" lvl="3"/>
            <a:r>
              <a:rPr lang="ru-RU" sz="2800" b="1" dirty="0" smtClean="0"/>
              <a:t>Ученая степень</a:t>
            </a:r>
            <a:r>
              <a:rPr lang="en-US" sz="2800" b="1" dirty="0" smtClean="0"/>
              <a:t> (</a:t>
            </a:r>
            <a:r>
              <a:rPr lang="ru-RU" sz="2800" b="1" dirty="0" smtClean="0"/>
              <a:t>доктор наук</a:t>
            </a:r>
            <a:r>
              <a:rPr lang="en-US" sz="2800" b="1" dirty="0" smtClean="0"/>
              <a:t>, </a:t>
            </a:r>
            <a:r>
              <a:rPr lang="ru-RU" sz="2800" b="1" dirty="0" smtClean="0"/>
              <a:t>кандидат наук</a:t>
            </a:r>
            <a:r>
              <a:rPr lang="en-US" sz="2800" b="1" dirty="0" smtClean="0"/>
              <a:t>) – 100%</a:t>
            </a:r>
          </a:p>
          <a:p>
            <a:pPr marL="1272350" lvl="3"/>
            <a:r>
              <a:rPr lang="ru-RU" sz="2800" b="1" dirty="0" smtClean="0"/>
              <a:t>Публикации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РИНЦ</a:t>
            </a:r>
            <a:r>
              <a:rPr lang="en-US" sz="2800" b="1" dirty="0" smtClean="0"/>
              <a:t>, Web of Science, Scopus</a:t>
            </a:r>
          </a:p>
          <a:p>
            <a:pPr marL="1272350" lvl="3">
              <a:buNone/>
            </a:pPr>
            <a:endParaRPr lang="en-US" sz="2800" b="1" dirty="0" smtClean="0"/>
          </a:p>
          <a:p>
            <a:pPr marL="1272350" lvl="3"/>
            <a:r>
              <a:rPr lang="ru-RU" sz="2800" b="1" dirty="0" smtClean="0"/>
              <a:t>Участие в международных конференциях</a:t>
            </a:r>
            <a:r>
              <a:rPr lang="en-US" sz="2800" b="1" dirty="0" smtClean="0"/>
              <a:t>:</a:t>
            </a:r>
          </a:p>
          <a:p>
            <a:pPr marL="1788346" lvl="4"/>
            <a:r>
              <a:rPr lang="en-US" sz="2800" b="1" dirty="0" smtClean="0"/>
              <a:t>2015: </a:t>
            </a:r>
            <a:r>
              <a:rPr lang="ru-RU" sz="2800" b="1" dirty="0" smtClean="0"/>
              <a:t>Россия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Норвегия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Япония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Италия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Испания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Великобритания</a:t>
            </a:r>
            <a:endParaRPr lang="en-US" sz="2800" b="1" dirty="0" smtClean="0"/>
          </a:p>
          <a:p>
            <a:pPr marL="1788346" lvl="4">
              <a:buNone/>
            </a:pPr>
            <a:endParaRPr lang="en-US" sz="2800" b="1" dirty="0" smtClean="0"/>
          </a:p>
          <a:p>
            <a:pPr marL="1272350" lvl="3"/>
            <a:r>
              <a:rPr lang="ru-RU" sz="2800" b="1" dirty="0" smtClean="0"/>
              <a:t>Международные стажировки</a:t>
            </a:r>
            <a:r>
              <a:rPr lang="en-US" sz="2800" b="1" dirty="0" smtClean="0"/>
              <a:t>:</a:t>
            </a:r>
          </a:p>
          <a:p>
            <a:pPr marL="1788346" lvl="4"/>
            <a:r>
              <a:rPr lang="en-US" sz="2800" b="1" dirty="0" smtClean="0"/>
              <a:t>2011 – </a:t>
            </a:r>
            <a:r>
              <a:rPr lang="en-US" sz="2800" b="1" dirty="0"/>
              <a:t>La </a:t>
            </a:r>
            <a:r>
              <a:rPr lang="en-US" sz="2800" b="1" dirty="0" err="1"/>
              <a:t>Sapienza</a:t>
            </a:r>
            <a:r>
              <a:rPr lang="en-US" sz="2800" b="1" dirty="0"/>
              <a:t>, </a:t>
            </a:r>
            <a:r>
              <a:rPr lang="ru-RU" sz="2800" b="1" dirty="0" smtClean="0"/>
              <a:t>Рим</a:t>
            </a:r>
            <a:r>
              <a:rPr lang="en-US" sz="2800" b="1" dirty="0" smtClean="0"/>
              <a:t>, </a:t>
            </a:r>
            <a:r>
              <a:rPr lang="ru-RU" sz="2800" b="1" dirty="0" smtClean="0"/>
              <a:t>Италия</a:t>
            </a:r>
            <a:endParaRPr lang="en-US" sz="2800" b="1" dirty="0" smtClean="0"/>
          </a:p>
          <a:p>
            <a:pPr marL="1788346" lvl="4"/>
            <a:r>
              <a:rPr lang="en-US" sz="2800" b="1" dirty="0" smtClean="0"/>
              <a:t>2012 – Université de Libre, </a:t>
            </a:r>
            <a:r>
              <a:rPr lang="ru-RU" sz="2800" b="1" dirty="0" smtClean="0"/>
              <a:t>Брюссель</a:t>
            </a:r>
            <a:r>
              <a:rPr lang="en-US" sz="2800" b="1" dirty="0" smtClean="0"/>
              <a:t>, </a:t>
            </a:r>
            <a:r>
              <a:rPr lang="ru-RU" sz="2800" b="1" dirty="0" smtClean="0"/>
              <a:t>Бельгия</a:t>
            </a:r>
            <a:endParaRPr lang="en-US" sz="2800" b="1" dirty="0" smtClean="0"/>
          </a:p>
          <a:p>
            <a:pPr marL="1788346" lvl="4"/>
            <a:r>
              <a:rPr lang="en-US" sz="2800" b="1" dirty="0" smtClean="0"/>
              <a:t>2013 – La Sapienza, </a:t>
            </a:r>
            <a:r>
              <a:rPr lang="ru-RU" sz="2800" b="1" dirty="0" smtClean="0"/>
              <a:t>Рим</a:t>
            </a:r>
            <a:r>
              <a:rPr lang="en-US" sz="2800" b="1" dirty="0" smtClean="0"/>
              <a:t>, </a:t>
            </a:r>
            <a:r>
              <a:rPr lang="ru-RU" sz="2800" b="1" dirty="0" smtClean="0"/>
              <a:t>Италия</a:t>
            </a:r>
            <a:endParaRPr lang="en-US" sz="2800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224" y="259818"/>
            <a:ext cx="9877243" cy="890556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83458" y="1002890"/>
            <a:ext cx="9601200" cy="6209071"/>
          </a:xfrm>
        </p:spPr>
        <p:txBody>
          <a:bodyPr>
            <a:normAutofit/>
          </a:bodyPr>
          <a:lstStyle/>
          <a:p>
            <a:pPr marL="720000" lvl="2"/>
            <a:r>
              <a:rPr lang="ru-RU" b="1" dirty="0" smtClean="0"/>
              <a:t>Международные конференции и стажировки профессорско-преподавательского состава и магистрантов</a:t>
            </a:r>
            <a:r>
              <a:rPr lang="en-US" b="1" dirty="0" smtClean="0"/>
              <a:t>:</a:t>
            </a:r>
          </a:p>
          <a:p>
            <a:pPr marL="720000" lvl="2">
              <a:buNone/>
            </a:pPr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 descr="E:\Users\7636~1\AppData\Local\Temp\Rar$DIa0.039\P1030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797">
            <a:off x="6879290" y="4815025"/>
            <a:ext cx="3114886" cy="2416994"/>
          </a:xfrm>
          <a:prstGeom prst="rect">
            <a:avLst/>
          </a:prstGeom>
          <a:noFill/>
        </p:spPr>
      </p:pic>
      <p:pic>
        <p:nvPicPr>
          <p:cNvPr id="3075" name="Picture 3" descr="E:\Users\7636~1\AppData\Local\Temp\Rar$DIa0.200\IMG_9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3461">
            <a:off x="7025964" y="2153264"/>
            <a:ext cx="3129936" cy="2374490"/>
          </a:xfrm>
          <a:prstGeom prst="rect">
            <a:avLst/>
          </a:prstGeom>
          <a:noFill/>
        </p:spPr>
      </p:pic>
      <p:pic>
        <p:nvPicPr>
          <p:cNvPr id="3076" name="Picture 4" descr="E:\Users\7636~1\AppData\Local\Temp\Rar$DIa0.783\DSCN1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223" y="5058696"/>
            <a:ext cx="3052917" cy="2536723"/>
          </a:xfrm>
          <a:prstGeom prst="rect">
            <a:avLst/>
          </a:prstGeom>
          <a:noFill/>
        </p:spPr>
      </p:pic>
      <p:pic>
        <p:nvPicPr>
          <p:cNvPr id="3077" name="Picture 5" descr="E:\Users\7636~1\AppData\Local\Temp\Rar$DIa0.955\DSCN0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9921">
            <a:off x="242853" y="2676991"/>
            <a:ext cx="3185653" cy="2344994"/>
          </a:xfrm>
          <a:prstGeom prst="rect">
            <a:avLst/>
          </a:prstGeom>
          <a:noFill/>
        </p:spPr>
      </p:pic>
      <p:pic>
        <p:nvPicPr>
          <p:cNvPr id="3078" name="Picture 6" descr="D:\С ноутбука\Roma-Firenza_2013\P10707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6876" y="5117690"/>
            <a:ext cx="3642853" cy="2418736"/>
          </a:xfrm>
          <a:prstGeom prst="rect">
            <a:avLst/>
          </a:prstGeom>
          <a:noFill/>
        </p:spPr>
      </p:pic>
      <p:pic>
        <p:nvPicPr>
          <p:cNvPr id="3079" name="Picture 7" descr="D:\С ноутбука\Мои документы\Инна\Brussels\Фото_Брюссель\DSCN07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6375" y="2438326"/>
            <a:ext cx="3465870" cy="24187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03" y="259818"/>
            <a:ext cx="9894627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50288" cy="6479826"/>
          </a:xfrm>
        </p:spPr>
        <p:txBody>
          <a:bodyPr>
            <a:normAutofit/>
          </a:bodyPr>
          <a:lstStyle/>
          <a:p>
            <a:pPr marL="900000" lvl="3" algn="l"/>
            <a:r>
              <a:rPr lang="ru-RU" b="1" dirty="0" smtClean="0"/>
              <a:t>Внутреннее сотрудничество</a:t>
            </a:r>
          </a:p>
          <a:p>
            <a:pPr marL="900000" lvl="3" algn="l">
              <a:buNone/>
            </a:pPr>
            <a:endParaRPr lang="ru-RU" sz="2800" b="1" dirty="0" smtClean="0"/>
          </a:p>
          <a:p>
            <a:pPr marL="900000" lvl="3" algn="l">
              <a:buNone/>
            </a:pPr>
            <a:r>
              <a:rPr lang="ru-RU" sz="2800" b="1" dirty="0" smtClean="0"/>
              <a:t>Кафедры</a:t>
            </a:r>
            <a:r>
              <a:rPr lang="ru-RU" sz="2800" b="1" dirty="0"/>
              <a:t>, участвующие в реализации программы</a:t>
            </a:r>
            <a:r>
              <a:rPr lang="ru-RU" sz="3200" b="1" dirty="0" smtClean="0"/>
              <a:t>:</a:t>
            </a:r>
          </a:p>
          <a:p>
            <a:pPr marL="957304" lvl="3" indent="-4572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Кафедра </a:t>
            </a:r>
            <a:r>
              <a:rPr lang="ru-RU" sz="2800" b="1" dirty="0"/>
              <a:t>генетической и клинической психологии</a:t>
            </a:r>
          </a:p>
          <a:p>
            <a:pPr marL="957304" lvl="3" indent="-4572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Кафедра </a:t>
            </a:r>
            <a:r>
              <a:rPr lang="ru-RU" sz="2800" b="1" dirty="0"/>
              <a:t>психотерапии и психологического </a:t>
            </a:r>
            <a:r>
              <a:rPr lang="ru-RU" sz="2800" b="1" dirty="0" smtClean="0"/>
              <a:t>консультирования</a:t>
            </a:r>
            <a:endParaRPr lang="ru-RU" sz="2800" b="1" dirty="0"/>
          </a:p>
          <a:p>
            <a:pPr marL="957304" lvl="3" indent="-4572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Кафедра </a:t>
            </a:r>
            <a:r>
              <a:rPr lang="ru-RU" sz="2800" b="1" dirty="0"/>
              <a:t>общей и педагогической психологии</a:t>
            </a:r>
          </a:p>
          <a:p>
            <a:pPr marL="957304" lvl="3" indent="-4572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Кафедра </a:t>
            </a:r>
            <a:r>
              <a:rPr lang="ru-RU" sz="2800" b="1" dirty="0"/>
              <a:t>психологии </a:t>
            </a:r>
            <a:r>
              <a:rPr lang="ru-RU" sz="2800" b="1" dirty="0" smtClean="0"/>
              <a:t>личности</a:t>
            </a:r>
            <a:endParaRPr lang="ru-RU" sz="2800" b="1" dirty="0"/>
          </a:p>
          <a:p>
            <a:pPr marL="957304" lvl="3" indent="-4572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Кафедра </a:t>
            </a:r>
            <a:r>
              <a:rPr lang="ru-RU" sz="2800" b="1" dirty="0"/>
              <a:t>организационной </a:t>
            </a:r>
            <a:r>
              <a:rPr lang="ru-RU" sz="2800" b="1" dirty="0" smtClean="0"/>
              <a:t>психологии</a:t>
            </a:r>
          </a:p>
          <a:p>
            <a:pPr marL="957304" lvl="3" indent="-4572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Кафедра управления образованием</a:t>
            </a:r>
            <a:endParaRPr lang="en-US" sz="2800" b="1" dirty="0" smtClean="0"/>
          </a:p>
          <a:p>
            <a:pPr marL="1415996" lvl="4" algn="l"/>
            <a:endParaRPr lang="en-US" b="1" dirty="0" smtClean="0"/>
          </a:p>
          <a:p>
            <a:pPr lvl="2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Psychology of Health and Safety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r>
              <a:rPr lang="ru-RU" b="1" dirty="0" smtClean="0"/>
              <a:t>Внутреннее сотрудничество</a:t>
            </a:r>
            <a:r>
              <a:rPr lang="en-US" b="1" dirty="0" smtClean="0"/>
              <a:t>:</a:t>
            </a:r>
          </a:p>
          <a:p>
            <a:pPr lvl="2"/>
            <a:endParaRPr lang="en-US" dirty="0" smtClean="0"/>
          </a:p>
        </p:txBody>
      </p:sp>
      <p:pic>
        <p:nvPicPr>
          <p:cNvPr id="8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90" y="3384645"/>
            <a:ext cx="1954614" cy="1585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9958" y="4911213"/>
            <a:ext cx="36133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Магистерская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программа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http://www.medpsy.ru/mprj/sowet/images/kozl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5023" y="1626797"/>
            <a:ext cx="1644138" cy="199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60860" y="1607574"/>
            <a:ext cx="275153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Лаборатория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здоровья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 err="1" smtClean="0">
                <a:solidFill>
                  <a:srgbClr val="000000"/>
                </a:solidFill>
              </a:rPr>
              <a:t>Проф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r>
              <a:rPr lang="ru-RU" sz="2000" b="1" dirty="0" smtClean="0">
                <a:solidFill>
                  <a:srgbClr val="000000"/>
                </a:solidFill>
              </a:rPr>
              <a:t>Козлова Н.В.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0" descr="http://vestnik.nspu.ru/sites/vestnik.nspu.ru/files/images/bogoma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467" y="1727772"/>
            <a:ext cx="1581100" cy="19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3450" y="2168014"/>
            <a:ext cx="287065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Лаборатория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психофизиологии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ru-RU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Проф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Богомаз С.А.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6" descr="https://encrypted-tbn2.gstatic.com/images?q=tbn:ANd9GcTTQWxKZrlKhULP_REhOWXddT8x-pqEujeusJChKHE62-QhBwaCg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903" y="4016069"/>
            <a:ext cx="1879447" cy="22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7421" y="6459794"/>
            <a:ext cx="352442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Лаборатория психологическо</a:t>
            </a:r>
            <a:r>
              <a:rPr lang="ru-RU" sz="2000" b="1" dirty="0" smtClean="0">
                <a:solidFill>
                  <a:srgbClr val="000000"/>
                </a:solidFill>
              </a:rPr>
              <a:t>й экспертизы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ru-RU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Проф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Мещерякова Э.И.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0" descr="http://un.csu.ru/gazeta/204/images/10_kabr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7605" y="2785252"/>
            <a:ext cx="1859065" cy="20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219666" y="4857136"/>
            <a:ext cx="291247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Лаборатория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психологических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практик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 err="1" smtClean="0">
                <a:solidFill>
                  <a:srgbClr val="000000"/>
                </a:solidFill>
              </a:rPr>
              <a:t>Проф</a:t>
            </a:r>
            <a:r>
              <a:rPr lang="en-US" sz="2000" b="1" dirty="0" smtClean="0">
                <a:solidFill>
                  <a:srgbClr val="000000"/>
                </a:solidFill>
              </a:rPr>
              <a:t>. </a:t>
            </a:r>
            <a:r>
              <a:rPr lang="ru-RU" sz="2000" b="1" dirty="0" smtClean="0">
                <a:solidFill>
                  <a:srgbClr val="000000"/>
                </a:solidFill>
              </a:rPr>
              <a:t>Кабрин В.И.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6" descr="https://encrypted-tbn2.gstatic.com/images?q=tbn:ANd9GcTr8cweyVIafrXotpAPAzhs5zgbCaRVglJX8DiL00nxUq3RwRrAoA"/>
          <p:cNvPicPr>
            <a:picLocks noChangeAspect="1" noChangeArrowheads="1"/>
          </p:cNvPicPr>
          <p:nvPr/>
        </p:nvPicPr>
        <p:blipFill>
          <a:blip r:embed="rId8" cstate="print"/>
          <a:srcRect l="32083"/>
          <a:stretch>
            <a:fillRect/>
          </a:stretch>
        </p:blipFill>
        <p:spPr bwMode="auto">
          <a:xfrm>
            <a:off x="3701846" y="5661403"/>
            <a:ext cx="1927326" cy="181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29172" y="6179574"/>
            <a:ext cx="46832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Лаборатория когнитивных исследований и психогенетики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Лаборатория раннего детского развития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Проф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Ковас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Ю.В.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) 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365" y="259818"/>
            <a:ext cx="9962866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r>
              <a:rPr lang="ru-RU" b="1" dirty="0" smtClean="0"/>
              <a:t>Университеты-партнеры</a:t>
            </a:r>
            <a:r>
              <a:rPr lang="en-US" b="1" dirty="0" smtClean="0"/>
              <a:t>: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0" y="3583857"/>
            <a:ext cx="2109019" cy="171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3134" y="5191432"/>
            <a:ext cx="363030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Магистерская программа 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E:\Users\Павел\Desktop\ms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923" y="1621965"/>
            <a:ext cx="1860909" cy="1593184"/>
          </a:xfrm>
          <a:prstGeom prst="rect">
            <a:avLst/>
          </a:prstGeom>
          <a:noFill/>
        </p:spPr>
      </p:pic>
      <p:pic>
        <p:nvPicPr>
          <p:cNvPr id="1029" name="Picture 5" descr="E:\Users\Павел\Desktop\psykemerov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820" y="5278747"/>
            <a:ext cx="1970958" cy="1933216"/>
          </a:xfrm>
          <a:prstGeom prst="rect">
            <a:avLst/>
          </a:prstGeom>
          <a:noFill/>
        </p:spPr>
      </p:pic>
      <p:pic>
        <p:nvPicPr>
          <p:cNvPr id="22" name="Picture 13" descr="http://www.beelab.nl/maastricht-university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3108" y="1789164"/>
            <a:ext cx="1581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ttp://upload.wikimedia.org/wikipedia/en/4/40/Marywood_University_se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129" y="3244645"/>
            <a:ext cx="1716550" cy="162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s://lh3.googleusercontent.com/-WN38oMvmruU/AAAAAAAAAAI/AAAAAAAAAFw/QRVxrHZEQkk/s120-c/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3703" y="1812053"/>
            <a:ext cx="1304515" cy="1358849"/>
          </a:xfrm>
          <a:prstGeom prst="rect">
            <a:avLst/>
          </a:prstGeom>
          <a:noFill/>
        </p:spPr>
      </p:pic>
      <p:pic>
        <p:nvPicPr>
          <p:cNvPr id="2" name="Picture 2" descr="E:\Users\Павел\Desktop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0554" y="5635243"/>
            <a:ext cx="1905000" cy="1905000"/>
          </a:xfrm>
          <a:prstGeom prst="rect">
            <a:avLst/>
          </a:prstGeom>
          <a:noFill/>
        </p:spPr>
      </p:pic>
      <p:pic>
        <p:nvPicPr>
          <p:cNvPr id="3" name="Picture 3" descr="E:\Users\Павел\Desktop\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90014" y="4114389"/>
            <a:ext cx="1365148" cy="1681726"/>
          </a:xfrm>
          <a:prstGeom prst="rect">
            <a:avLst/>
          </a:prstGeom>
          <a:noFill/>
        </p:spPr>
      </p:pic>
      <p:pic>
        <p:nvPicPr>
          <p:cNvPr id="6" name="Picture 5" descr="E:\Users\Павел\Desktop\logo_uf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4508" y="5574993"/>
            <a:ext cx="1962150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975" y="259818"/>
            <a:ext cx="9832312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135625"/>
            <a:ext cx="9601199" cy="6386051"/>
          </a:xfrm>
        </p:spPr>
        <p:txBody>
          <a:bodyPr>
            <a:normAutofit/>
          </a:bodyPr>
          <a:lstStyle/>
          <a:p>
            <a:pPr marL="900000" lvl="3" algn="l"/>
            <a:r>
              <a:rPr lang="ru-RU" b="1" dirty="0" smtClean="0"/>
              <a:t>Взаимодействие с работодателями</a:t>
            </a:r>
            <a:r>
              <a:rPr lang="en-US" b="1" dirty="0" smtClean="0"/>
              <a:t>: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0" y="3583857"/>
            <a:ext cx="2109019" cy="1710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6352" y="5208002"/>
            <a:ext cx="40338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Магистерская программа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5768" y="6504039"/>
            <a:ext cx="3200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3" name="Picture 9" descr="https://lh3.googleusercontent.com/-WN38oMvmruU/AAAAAAAAAAI/AAAAAAAAAFw/QRVxrHZEQkk/s120-c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271" y="1782556"/>
            <a:ext cx="1304515" cy="1358849"/>
          </a:xfrm>
          <a:prstGeom prst="rect">
            <a:avLst/>
          </a:prstGeom>
          <a:noFill/>
        </p:spPr>
      </p:pic>
      <p:pic>
        <p:nvPicPr>
          <p:cNvPr id="4" name="Picture 2" descr="E:\Users\Павел\Desktop\Работа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2018" y="1914679"/>
            <a:ext cx="1595079" cy="1521695"/>
          </a:xfrm>
          <a:prstGeom prst="rect">
            <a:avLst/>
          </a:prstGeom>
          <a:noFill/>
        </p:spPr>
      </p:pic>
      <p:pic>
        <p:nvPicPr>
          <p:cNvPr id="10" name="Picture 5" descr="http://www.mental-health.ru/images/stories/site/logo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6530" y="2000196"/>
            <a:ext cx="1905000" cy="1613157"/>
          </a:xfrm>
          <a:prstGeom prst="rect">
            <a:avLst/>
          </a:prstGeom>
          <a:noFill/>
        </p:spPr>
      </p:pic>
      <p:pic>
        <p:nvPicPr>
          <p:cNvPr id="1031" name="Picture 7" descr="МЧС России. Министерство Российской Федерации по делам гражданской обороны, чрезвычайным ситуациям и ликвидации последствий стихийных бедствий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1" y="3843644"/>
            <a:ext cx="1548580" cy="1687001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центр потенциал томс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8555" y="5791763"/>
            <a:ext cx="1953445" cy="1743076"/>
          </a:xfrm>
          <a:prstGeom prst="rect">
            <a:avLst/>
          </a:prstGeom>
          <a:noFill/>
        </p:spPr>
      </p:pic>
      <p:sp>
        <p:nvSpPr>
          <p:cNvPr id="1039" name="AutoShape 15" descr="Картинки по запросу институт психологии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http://www.iprbookshop.ru/assets/images/partners/ipra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6530" y="3728371"/>
            <a:ext cx="2861187" cy="2934930"/>
          </a:xfrm>
          <a:prstGeom prst="rect">
            <a:avLst/>
          </a:prstGeom>
          <a:noFill/>
        </p:spPr>
      </p:pic>
      <p:pic>
        <p:nvPicPr>
          <p:cNvPr id="11" name="Picture 9" descr="http://odb.tomsk.ru/img/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3923" y="5874672"/>
            <a:ext cx="1702721" cy="16322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52978" y="2646564"/>
            <a:ext cx="905952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7200" b="1" dirty="0" smtClean="0">
                <a:solidFill>
                  <a:schemeClr val="bg1"/>
                </a:solidFill>
              </a:rPr>
              <a:t>Спасибо за внимание</a:t>
            </a:r>
            <a:r>
              <a:rPr sz="7200" b="1" dirty="0" smtClean="0">
                <a:solidFill>
                  <a:schemeClr val="bg1"/>
                </a:solidFill>
              </a:rPr>
              <a:t>!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5" name="Shape 200"/>
          <p:cNvSpPr/>
          <p:nvPr/>
        </p:nvSpPr>
        <p:spPr>
          <a:xfrm>
            <a:off x="5850750" y="4867242"/>
            <a:ext cx="408068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Национальный Исследовательский Томский государственный университет</a:t>
            </a:r>
            <a:endParaRPr lang="ru-RU" sz="20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137765" y="6138542"/>
            <a:ext cx="393793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>36, </a:t>
            </a:r>
            <a:r>
              <a:rPr lang="ru-RU" sz="1600" dirty="0" smtClean="0">
                <a:solidFill>
                  <a:schemeClr val="bg1"/>
                </a:solidFill>
              </a:rPr>
              <a:t>проспект Ленина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Томск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634050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Россия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+7 (3822) 52-98-52</a:t>
            </a:r>
            <a:r>
              <a:rPr lang="ru-RU" sz="1600" dirty="0" smtClean="0">
                <a:solidFill>
                  <a:schemeClr val="bg1"/>
                </a:solidFill>
              </a:rPr>
              <a:t>, +</a:t>
            </a:r>
            <a:r>
              <a:rPr lang="ru-RU" sz="1600" dirty="0">
                <a:solidFill>
                  <a:schemeClr val="bg1"/>
                </a:solidFill>
              </a:rPr>
              <a:t>7 (3822) 52-95-85 </a:t>
            </a:r>
            <a:r>
              <a:rPr lang="ru-RU" sz="1600" dirty="0" smtClean="0">
                <a:solidFill>
                  <a:schemeClr val="bg1"/>
                </a:solidFill>
              </a:rPr>
              <a:t>(факс)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846439" y="346810"/>
            <a:ext cx="7339978" cy="18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99" tIns="51548" rIns="103099" bIns="5154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endParaRPr lang="fr-CA" altLang="ru-RU" sz="4400" b="1" dirty="0" smtClean="0">
              <a:solidFill>
                <a:srgbClr val="6062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https://encrypted-tbn3.gstatic.com/images?q=tbn:ANd9GcRshd9jddagFZqsndWMbMgpmAeL_fwrWWEkWKwxvqrNCv2rnCYR3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" y="2384168"/>
            <a:ext cx="2475744" cy="1646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6347" y="2634019"/>
            <a:ext cx="80300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Магистерская </a:t>
            </a:r>
            <a:r>
              <a:rPr lang="ru-RU" sz="2800" b="1" dirty="0"/>
              <a:t>программа «Психология безопасности и здоровья» психологического факультета ТГУ получила сертификат о международной аккредитации от агентства </a:t>
            </a:r>
            <a:r>
              <a:rPr lang="ru-RU" sz="2800" b="1" dirty="0">
                <a:solidFill>
                  <a:srgbClr val="0066FF"/>
                </a:solidFill>
              </a:rPr>
              <a:t>FIBAA</a:t>
            </a:r>
            <a:r>
              <a:rPr lang="ru-RU" sz="2800" b="1" dirty="0"/>
              <a:t> (Фонда международной аккредитации программ в области бизнес-администрирования).  Программа отличается соответствием требованиям качества и по многим критериям демонстрирует уровень превосходства. Аккредитацию Томскому госуниверситету </a:t>
            </a:r>
            <a:r>
              <a:rPr lang="ru-RU" sz="2800" b="1" dirty="0">
                <a:solidFill>
                  <a:srgbClr val="0066FF"/>
                </a:solidFill>
              </a:rPr>
              <a:t>FIBAA</a:t>
            </a:r>
            <a:r>
              <a:rPr lang="ru-RU" sz="2800" b="1" dirty="0"/>
              <a:t> выдал на максимальный срок – до 2021 </a:t>
            </a:r>
            <a:r>
              <a:rPr lang="ru-RU" sz="2800" b="1" dirty="0" smtClean="0"/>
              <a:t>года</a:t>
            </a:r>
            <a:endParaRPr lang="en-GB" sz="2800" b="1" dirty="0"/>
          </a:p>
        </p:txBody>
      </p:sp>
      <p:pic>
        <p:nvPicPr>
          <p:cNvPr id="2050" name="Picture 2" descr="C:\Users\User\Desktop\Презентация магист. для Бойко\siegel_pr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26" y="250637"/>
            <a:ext cx="2011338" cy="20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138" y="164284"/>
            <a:ext cx="9785445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 fontScale="85000" lnSpcReduction="20000"/>
          </a:bodyPr>
          <a:lstStyle/>
          <a:p>
            <a:endParaRPr lang="en-GB" sz="3000" b="1" dirty="0" smtClean="0"/>
          </a:p>
          <a:p>
            <a:r>
              <a:rPr lang="ru-RU" sz="3000" b="1" dirty="0" smtClean="0"/>
              <a:t>Задачи программы</a:t>
            </a:r>
            <a:r>
              <a:rPr lang="en-US" sz="3000" b="1" dirty="0" smtClean="0"/>
              <a:t>:</a:t>
            </a:r>
          </a:p>
          <a:p>
            <a:pPr lvl="1"/>
            <a:r>
              <a:rPr lang="ru-RU" sz="3000" b="1" dirty="0" smtClean="0"/>
              <a:t>подготовка </a:t>
            </a:r>
            <a:r>
              <a:rPr lang="ru-RU" sz="3000" b="1" dirty="0"/>
              <a:t>высококвалифицированных специалистов, обладающих глубокими </a:t>
            </a:r>
            <a:r>
              <a:rPr lang="ru-RU" sz="3000" b="1" dirty="0" smtClean="0"/>
              <a:t>знаниями, </a:t>
            </a:r>
            <a:r>
              <a:rPr lang="ru-RU" sz="3000" b="1" dirty="0"/>
              <a:t>способных решать </a:t>
            </a:r>
            <a:r>
              <a:rPr lang="ru-RU" sz="3000" b="1" dirty="0" smtClean="0"/>
              <a:t>профессиональные задачи</a:t>
            </a:r>
            <a:r>
              <a:rPr lang="en-US" sz="3000" b="1" dirty="0" smtClean="0"/>
              <a:t> </a:t>
            </a:r>
            <a:r>
              <a:rPr lang="ru-RU" sz="3000" b="1" dirty="0"/>
              <a:t>в области психологии безопасности и </a:t>
            </a:r>
            <a:r>
              <a:rPr lang="ru-RU" sz="3000" b="1" dirty="0" smtClean="0"/>
              <a:t>здоровья</a:t>
            </a:r>
          </a:p>
          <a:p>
            <a:pPr lvl="1"/>
            <a:r>
              <a:rPr lang="ru-RU" sz="3000" b="1" dirty="0"/>
              <a:t>ф</a:t>
            </a:r>
            <a:r>
              <a:rPr lang="ru-RU" sz="3000" b="1" dirty="0" smtClean="0"/>
              <a:t>ормирование научно-исследовательских компетенций</a:t>
            </a:r>
            <a:endParaRPr lang="en-US" sz="3000" b="1" dirty="0" smtClean="0"/>
          </a:p>
          <a:p>
            <a:pPr lvl="1"/>
            <a:r>
              <a:rPr lang="ru-RU" sz="3000" b="1" dirty="0"/>
              <a:t>п</a:t>
            </a:r>
            <a:r>
              <a:rPr lang="ru-RU" sz="3000" b="1" dirty="0" smtClean="0"/>
              <a:t>омощь в обеспечении карьерного роста выпускников в области здравоохранения и безопасности</a:t>
            </a:r>
            <a:endParaRPr lang="en-US" sz="3000" b="1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r>
              <a:rPr lang="ru-RU" sz="3000" b="1" dirty="0" smtClean="0"/>
              <a:t>Руководитель программы</a:t>
            </a:r>
            <a:r>
              <a:rPr lang="en-US" sz="3000" b="1" dirty="0" smtClean="0"/>
              <a:t>:</a:t>
            </a:r>
          </a:p>
          <a:p>
            <a:pPr lvl="1"/>
            <a:r>
              <a:rPr lang="ru-RU" sz="3000" b="1" dirty="0" smtClean="0"/>
              <a:t>Козлова Наталья Викторовна</a:t>
            </a:r>
            <a:r>
              <a:rPr lang="en-US" sz="3000" b="1" dirty="0" smtClean="0"/>
              <a:t>,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д-</a:t>
            </a:r>
            <a:r>
              <a:rPr lang="ru-RU" sz="3000" b="1" dirty="0" err="1" smtClean="0"/>
              <a:t>р.психол.наук</a:t>
            </a:r>
            <a:r>
              <a:rPr lang="en-US" sz="3000" b="1" dirty="0" smtClean="0"/>
              <a:t>, </a:t>
            </a:r>
            <a:r>
              <a:rPr lang="ru-RU" sz="3000" b="1" dirty="0" smtClean="0"/>
              <a:t>профессор</a:t>
            </a:r>
            <a:endParaRPr lang="en-US" sz="3000" b="1" dirty="0" smtClean="0"/>
          </a:p>
          <a:p>
            <a:pPr lvl="1">
              <a:buNone/>
            </a:pPr>
            <a:r>
              <a:rPr lang="en-US" sz="3000" b="1" dirty="0" smtClean="0"/>
              <a:t>	</a:t>
            </a:r>
            <a:r>
              <a:rPr lang="ru-RU" sz="3000" b="1" dirty="0" smtClean="0"/>
              <a:t>Заведующая лабораторией здоровья</a:t>
            </a:r>
            <a:endParaRPr lang="en-US" sz="3000" b="1" dirty="0" smtClean="0"/>
          </a:p>
          <a:p>
            <a:pPr lvl="1">
              <a:buNone/>
            </a:pPr>
            <a:r>
              <a:rPr lang="en-US" sz="3000" b="1" dirty="0" smtClean="0"/>
              <a:t>	</a:t>
            </a:r>
            <a:r>
              <a:rPr lang="ru-RU" sz="3000" b="1" dirty="0" smtClean="0"/>
              <a:t>Заведующая кафедрой генетической и</a:t>
            </a:r>
            <a:br>
              <a:rPr lang="ru-RU" sz="3000" b="1" dirty="0" smtClean="0"/>
            </a:br>
            <a:r>
              <a:rPr lang="ru-RU" sz="3000" b="1" dirty="0" smtClean="0"/>
              <a:t>клинической психологии</a:t>
            </a:r>
            <a:endParaRPr lang="en-US" sz="3000" b="1" dirty="0" smtClean="0"/>
          </a:p>
          <a:p>
            <a:endParaRPr lang="ru-RU" dirty="0"/>
          </a:p>
        </p:txBody>
      </p:sp>
      <p:pic>
        <p:nvPicPr>
          <p:cNvPr id="8" name="Picture 2" descr="http://www.medpsy.ru/mprj/sowet/images/kozl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5017" y="4224778"/>
            <a:ext cx="1924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03" y="259818"/>
            <a:ext cx="9908276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495674"/>
          </a:xfrm>
        </p:spPr>
        <p:txBody>
          <a:bodyPr>
            <a:normAutofit fontScale="85000" lnSpcReduction="10000"/>
          </a:bodyPr>
          <a:lstStyle/>
          <a:p>
            <a:endParaRPr lang="en-GB" sz="3000" b="1" dirty="0" smtClean="0"/>
          </a:p>
          <a:p>
            <a:pPr lvl="2"/>
            <a:r>
              <a:rPr lang="ru-RU" sz="3000" b="1" dirty="0" smtClean="0"/>
              <a:t>Перспективы карьерного роста</a:t>
            </a:r>
            <a:r>
              <a:rPr lang="en-US" sz="3000" b="1" dirty="0" smtClean="0"/>
              <a:t>:</a:t>
            </a:r>
          </a:p>
          <a:p>
            <a:pPr lvl="3"/>
            <a:r>
              <a:rPr lang="ru-RU" sz="3000" b="1" dirty="0"/>
              <a:t>оказание психологической помощи людям, пережившим экстремальные и кризисные </a:t>
            </a:r>
            <a:r>
              <a:rPr lang="ru-RU" sz="3000" b="1" dirty="0" smtClean="0"/>
              <a:t>ситуации</a:t>
            </a:r>
          </a:p>
          <a:p>
            <a:pPr lvl="3"/>
            <a:r>
              <a:rPr lang="ru-RU" sz="3000" b="1" dirty="0"/>
              <a:t>психолого-акмеологическое сопровождение деятельности специалистов экстремального </a:t>
            </a:r>
            <a:r>
              <a:rPr lang="ru-RU" sz="3000" b="1" dirty="0" smtClean="0"/>
              <a:t>профиля</a:t>
            </a:r>
          </a:p>
          <a:p>
            <a:pPr lvl="3"/>
            <a:r>
              <a:rPr lang="ru-RU" sz="3000" b="1" dirty="0"/>
              <a:t>п</a:t>
            </a:r>
            <a:r>
              <a:rPr lang="ru-RU" sz="3000" b="1" dirty="0" smtClean="0"/>
              <a:t>сихологическая реабилитация посттравматических </a:t>
            </a:r>
            <a:r>
              <a:rPr lang="ru-RU" sz="3000" b="1" dirty="0"/>
              <a:t>стрессовых расстройств и иных проблем, связанных с психологической </a:t>
            </a:r>
            <a:r>
              <a:rPr lang="ru-RU" sz="3000" b="1" dirty="0" smtClean="0"/>
              <a:t>травмой</a:t>
            </a:r>
          </a:p>
          <a:p>
            <a:pPr lvl="3"/>
            <a:r>
              <a:rPr lang="ru-RU" sz="3000" b="1" dirty="0"/>
              <a:t>разработка теоретических основ и освоение практических методов коррекции патогенного поведения, образа </a:t>
            </a:r>
            <a:r>
              <a:rPr lang="ru-RU" sz="3000" b="1" dirty="0" smtClean="0"/>
              <a:t>жизни</a:t>
            </a:r>
          </a:p>
          <a:p>
            <a:pPr lvl="3"/>
            <a:r>
              <a:rPr lang="ru-RU" sz="3000" b="1" dirty="0"/>
              <a:t>разработка профилактических и терапевтических программ, направленных на совладание со стрессом, формирования охраны и укрепления здоровья как ценностной ориентации</a:t>
            </a:r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546" y="259818"/>
            <a:ext cx="9775099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сихология безопасности и здоровья 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3774" y="1106129"/>
            <a:ext cx="9968368" cy="6482026"/>
          </a:xfrm>
        </p:spPr>
        <p:txBody>
          <a:bodyPr>
            <a:normAutofit fontScale="92500" lnSpcReduction="10000"/>
          </a:bodyPr>
          <a:lstStyle/>
          <a:p>
            <a:pPr marL="1031992" lvl="2" indent="0">
              <a:buNone/>
            </a:pPr>
            <a:endParaRPr lang="ru-RU" sz="4000" b="1" dirty="0" smtClean="0"/>
          </a:p>
          <a:p>
            <a:pPr marL="1031992" lvl="2" indent="0">
              <a:buNone/>
            </a:pPr>
            <a:r>
              <a:rPr lang="ru-RU" sz="4000" b="1" dirty="0" smtClean="0"/>
              <a:t>Возможности трудоустройства</a:t>
            </a:r>
            <a:r>
              <a:rPr lang="en-US" sz="4000" b="1" dirty="0" smtClean="0"/>
              <a:t>:</a:t>
            </a:r>
          </a:p>
          <a:p>
            <a:pPr lvl="3">
              <a:buNone/>
            </a:pPr>
            <a:endParaRPr lang="en-US" sz="3000" b="1" dirty="0" smtClean="0"/>
          </a:p>
          <a:p>
            <a:pPr lvl="3"/>
            <a:r>
              <a:rPr lang="ru-RU" sz="3000" b="1" dirty="0" smtClean="0"/>
              <a:t>Учреждения здравоохранения</a:t>
            </a:r>
            <a:endParaRPr lang="en-US" sz="3000" b="1" dirty="0" smtClean="0"/>
          </a:p>
          <a:p>
            <a:pPr lvl="3"/>
            <a:r>
              <a:rPr lang="ru-RU" sz="3000" b="1" dirty="0" smtClean="0"/>
              <a:t>Образовательные учреждения</a:t>
            </a:r>
            <a:endParaRPr lang="en-US" sz="3000" b="1" dirty="0" smtClean="0"/>
          </a:p>
          <a:p>
            <a:pPr lvl="3"/>
            <a:r>
              <a:rPr lang="ru-RU" sz="3000" b="1" dirty="0" err="1" smtClean="0"/>
              <a:t>Исследовательско</a:t>
            </a:r>
            <a:r>
              <a:rPr lang="ru-RU" sz="3000" b="1" dirty="0" smtClean="0"/>
              <a:t>-ориентированные университеты</a:t>
            </a:r>
          </a:p>
          <a:p>
            <a:pPr lvl="3"/>
            <a:r>
              <a:rPr lang="ru-RU" sz="3000" b="1" dirty="0" smtClean="0"/>
              <a:t> </a:t>
            </a:r>
            <a:r>
              <a:rPr lang="ru-RU" sz="3000" b="1" dirty="0"/>
              <a:t>П</a:t>
            </a:r>
            <a:r>
              <a:rPr lang="ru-RU" sz="3000" b="1" dirty="0" smtClean="0"/>
              <a:t>одразделения </a:t>
            </a:r>
            <a:r>
              <a:rPr lang="ru-RU" sz="3000" b="1" dirty="0"/>
              <a:t>Министерства Обороны, МВД и МЧС, предприятия особых режимов, предприятия с вредными и опасными  условиями </a:t>
            </a:r>
            <a:r>
              <a:rPr lang="ru-RU" sz="3000" b="1" dirty="0" smtClean="0"/>
              <a:t>труда</a:t>
            </a:r>
          </a:p>
          <a:p>
            <a:pPr lvl="3"/>
            <a:r>
              <a:rPr lang="ru-RU" sz="3000" b="1" dirty="0"/>
              <a:t> </a:t>
            </a:r>
            <a:r>
              <a:rPr lang="ru-RU" sz="3000" b="1" dirty="0" smtClean="0"/>
              <a:t>Некоммерческие благотворительные организации</a:t>
            </a:r>
            <a:endParaRPr lang="en-US" sz="3000" b="1" dirty="0" smtClean="0"/>
          </a:p>
          <a:p>
            <a:pPr lvl="3"/>
            <a:r>
              <a:rPr lang="ru-RU" sz="3000" b="1" dirty="0"/>
              <a:t> </a:t>
            </a:r>
            <a:r>
              <a:rPr lang="ru-RU" sz="3000" b="1" dirty="0" smtClean="0"/>
              <a:t>Центры психологической помощи и консультирования</a:t>
            </a:r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  <p:pic>
        <p:nvPicPr>
          <p:cNvPr id="1026" name="Picture 2" descr="E:\Users\Павел\Desktop\Job_Opportunities_ND_Sat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406" y="2615197"/>
            <a:ext cx="2000916" cy="9494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365" y="259818"/>
            <a:ext cx="9949218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/>
          </a:bodyPr>
          <a:lstStyle/>
          <a:p>
            <a:endParaRPr lang="en-GB" sz="3000" b="1" dirty="0" smtClean="0"/>
          </a:p>
          <a:p>
            <a:pPr lvl="2"/>
            <a:r>
              <a:rPr lang="ru-RU" sz="3000" b="1" dirty="0" smtClean="0"/>
              <a:t>Результаты реализации программы</a:t>
            </a:r>
            <a:r>
              <a:rPr lang="en-US" sz="3000" b="1" dirty="0" smtClean="0"/>
              <a:t>:</a:t>
            </a:r>
          </a:p>
          <a:p>
            <a:pPr lvl="3"/>
            <a:r>
              <a:rPr lang="ru-RU" sz="3000" b="1" dirty="0" smtClean="0"/>
              <a:t>Начало реализации</a:t>
            </a:r>
            <a:r>
              <a:rPr lang="en-US" sz="3000" b="1" dirty="0" smtClean="0"/>
              <a:t>: 	</a:t>
            </a:r>
            <a:r>
              <a:rPr lang="ru-RU" sz="3000" b="1" dirty="0"/>
              <a:t> </a:t>
            </a:r>
            <a:r>
              <a:rPr lang="ru-RU" sz="3000" b="1" dirty="0" smtClean="0"/>
              <a:t>               </a:t>
            </a:r>
            <a:r>
              <a:rPr lang="en-US" sz="3000" b="1" dirty="0" smtClean="0"/>
              <a:t>2011</a:t>
            </a:r>
          </a:p>
          <a:p>
            <a:pPr lvl="3"/>
            <a:r>
              <a:rPr lang="ru-RU" sz="3000" b="1" dirty="0" smtClean="0"/>
              <a:t>Количество выпускников</a:t>
            </a:r>
            <a:r>
              <a:rPr lang="en-US" sz="3000" b="1" dirty="0" smtClean="0"/>
              <a:t>: 	</a:t>
            </a:r>
            <a:r>
              <a:rPr lang="ru-RU" sz="3000" b="1" dirty="0" smtClean="0"/>
              <a:t>     </a:t>
            </a:r>
            <a:r>
              <a:rPr lang="en-US" sz="3000" b="1" dirty="0" smtClean="0"/>
              <a:t>24</a:t>
            </a:r>
          </a:p>
          <a:p>
            <a:pPr lvl="3"/>
            <a:r>
              <a:rPr lang="ru-RU" sz="3000" b="1" dirty="0" smtClean="0"/>
              <a:t>Трудоустройство выпускников</a:t>
            </a:r>
            <a:r>
              <a:rPr lang="en-US" sz="3000" b="1" dirty="0" smtClean="0"/>
              <a:t>:	</a:t>
            </a:r>
            <a:r>
              <a:rPr lang="ru-RU" sz="3000" b="1" dirty="0" smtClean="0"/>
              <a:t>     </a:t>
            </a:r>
            <a:r>
              <a:rPr lang="en-US" sz="3000" b="1" dirty="0" smtClean="0"/>
              <a:t>100%</a:t>
            </a:r>
          </a:p>
          <a:p>
            <a:pPr lvl="3">
              <a:buNone/>
            </a:pPr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27296981"/>
              </p:ext>
            </p:extLst>
          </p:nvPr>
        </p:nvGraphicFramePr>
        <p:xfrm>
          <a:off x="1978041" y="3950216"/>
          <a:ext cx="7466210" cy="333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125" y="259818"/>
            <a:ext cx="10044753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489588"/>
            <a:ext cx="9601199" cy="58256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Сведения о программе</a:t>
            </a:r>
            <a:r>
              <a:rPr lang="en-US" b="1" dirty="0" smtClean="0"/>
              <a:t>: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10725"/>
              </p:ext>
            </p:extLst>
          </p:nvPr>
        </p:nvGraphicFramePr>
        <p:xfrm>
          <a:off x="1078173" y="2460407"/>
          <a:ext cx="9048466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3827"/>
                <a:gridCol w="555463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Квалификация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Степень</a:t>
                      </a:r>
                      <a:r>
                        <a:rPr lang="ru-RU" sz="2800" baseline="0" dirty="0" smtClean="0"/>
                        <a:t> магистра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Профиль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Психология безопасности и здоровья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Продолжительность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2 </a:t>
                      </a:r>
                      <a:r>
                        <a:rPr lang="ru-RU" sz="2800" dirty="0" smtClean="0"/>
                        <a:t>года</a:t>
                      </a:r>
                      <a:r>
                        <a:rPr lang="ru-RU" sz="2800" baseline="0" dirty="0" smtClean="0"/>
                        <a:t> для очного обучения</a:t>
                      </a:r>
                      <a:endParaRPr lang="en-US" sz="2800" dirty="0" smtClean="0"/>
                    </a:p>
                    <a:p>
                      <a:pPr algn="l"/>
                      <a:r>
                        <a:rPr lang="en-US" sz="2800" dirty="0" smtClean="0"/>
                        <a:t>2.5 </a:t>
                      </a:r>
                      <a:r>
                        <a:rPr lang="ru-RU" sz="2800" dirty="0" smtClean="0"/>
                        <a:t>года</a:t>
                      </a:r>
                      <a:r>
                        <a:rPr lang="ru-RU" sz="2800" baseline="0" dirty="0" smtClean="0"/>
                        <a:t> для очно-заочного обучения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Требования для поступающих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Степень бакалавра</a:t>
                      </a:r>
                      <a:r>
                        <a:rPr lang="ru-RU" sz="2800" baseline="0" dirty="0" smtClean="0"/>
                        <a:t> или диплом специалиста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Начало обучения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1 сентября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Местонахождение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Факультет психологии НИ ТГУ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251" y="259818"/>
            <a:ext cx="9880979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5974" y="1106129"/>
            <a:ext cx="9896167" cy="6209071"/>
          </a:xfrm>
        </p:spPr>
        <p:txBody>
          <a:bodyPr>
            <a:normAutofit/>
          </a:bodyPr>
          <a:lstStyle/>
          <a:p>
            <a:pPr marL="1031992" lvl="2" indent="0">
              <a:buNone/>
            </a:pPr>
            <a:endParaRPr lang="ru-RU" sz="3000" b="1" dirty="0" smtClean="0"/>
          </a:p>
          <a:p>
            <a:pPr lvl="2"/>
            <a:r>
              <a:rPr lang="ru-RU" sz="3000" b="1" dirty="0" smtClean="0"/>
              <a:t>География выпускников</a:t>
            </a:r>
            <a:r>
              <a:rPr lang="en-US" sz="3000" b="1" dirty="0" smtClean="0"/>
              <a:t>:</a:t>
            </a:r>
          </a:p>
          <a:p>
            <a:pPr lvl="3">
              <a:buNone/>
            </a:pPr>
            <a:r>
              <a:rPr lang="ru-RU" sz="3000" b="1" dirty="0" smtClean="0"/>
              <a:t>Россия</a:t>
            </a:r>
            <a:r>
              <a:rPr lang="en-US" sz="3000" b="1" dirty="0" smtClean="0"/>
              <a:t>:</a:t>
            </a:r>
          </a:p>
          <a:p>
            <a:pPr lvl="3"/>
            <a:r>
              <a:rPr lang="ru-RU" sz="2200" b="1" dirty="0" smtClean="0"/>
              <a:t>Томск </a:t>
            </a:r>
            <a:endParaRPr lang="en-US" sz="2200" b="1" dirty="0" smtClean="0"/>
          </a:p>
          <a:p>
            <a:pPr lvl="3"/>
            <a:r>
              <a:rPr lang="ru-RU" sz="2200" b="1" dirty="0" smtClean="0"/>
              <a:t>Новосибирск</a:t>
            </a:r>
            <a:endParaRPr lang="en-US" sz="2200" b="1" dirty="0" smtClean="0"/>
          </a:p>
          <a:p>
            <a:pPr lvl="3"/>
            <a:r>
              <a:rPr lang="ru-RU" sz="2200" b="1" dirty="0" smtClean="0"/>
              <a:t>Кемерово</a:t>
            </a:r>
            <a:endParaRPr lang="en-US" sz="2200" b="1" dirty="0" smtClean="0"/>
          </a:p>
          <a:p>
            <a:pPr lvl="3"/>
            <a:r>
              <a:rPr lang="ru-RU" sz="2200" b="1" dirty="0" smtClean="0"/>
              <a:t>Алтайский край</a:t>
            </a:r>
            <a:endParaRPr lang="en-US" sz="2200" b="1" dirty="0" smtClean="0"/>
          </a:p>
          <a:p>
            <a:pPr lvl="3"/>
            <a:r>
              <a:rPr lang="ru-RU" sz="2200" b="1" dirty="0" smtClean="0"/>
              <a:t>Ханты-Мансийский АО</a:t>
            </a:r>
            <a:endParaRPr lang="en-US" sz="2200" b="1" dirty="0" smtClean="0"/>
          </a:p>
          <a:p>
            <a:pPr lvl="3"/>
            <a:r>
              <a:rPr lang="ru-RU" sz="2200" b="1" dirty="0" smtClean="0"/>
              <a:t>Бурятия</a:t>
            </a:r>
            <a:endParaRPr lang="en-US" sz="2200" b="1" dirty="0" smtClean="0"/>
          </a:p>
          <a:p>
            <a:pPr lvl="3">
              <a:buNone/>
            </a:pPr>
            <a:r>
              <a:rPr lang="ru-RU" sz="3000" b="1" dirty="0" smtClean="0"/>
              <a:t>Казахстан </a:t>
            </a:r>
            <a:endParaRPr lang="en-US" sz="3000" b="1" dirty="0" smtClean="0"/>
          </a:p>
          <a:p>
            <a:pPr lvl="3">
              <a:buNone/>
            </a:pPr>
            <a:r>
              <a:rPr lang="ru-RU" sz="3000" b="1" dirty="0" smtClean="0"/>
              <a:t>Узбекистан</a:t>
            </a:r>
            <a:endParaRPr lang="en-US" sz="3000" b="1" dirty="0" smtClean="0"/>
          </a:p>
          <a:p>
            <a:pPr lvl="3"/>
            <a:endParaRPr lang="en-US" sz="2400" b="1" dirty="0" smtClean="0"/>
          </a:p>
          <a:p>
            <a:pPr lvl="3">
              <a:buNone/>
            </a:pPr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2"/>
            <a:endParaRPr lang="en-US" sz="3000" b="1" dirty="0" smtClean="0"/>
          </a:p>
          <a:p>
            <a:pPr lvl="3"/>
            <a:endParaRPr lang="en-US" sz="3000" b="1" dirty="0" smtClean="0"/>
          </a:p>
          <a:p>
            <a:pPr lvl="3"/>
            <a:endParaRPr lang="ru-RU" dirty="0"/>
          </a:p>
        </p:txBody>
      </p:sp>
      <p:pic>
        <p:nvPicPr>
          <p:cNvPr id="1026" name="Picture 2" descr="E:\Users\7636~1\AppData\Local\Temp\Rar$DIa0.726\DSCN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884" y="2330245"/>
            <a:ext cx="4383548" cy="51029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069" y="259818"/>
            <a:ext cx="10003809" cy="1111782"/>
          </a:xfrm>
        </p:spPr>
        <p:txBody>
          <a:bodyPr>
            <a:normAutofit fontScale="90000"/>
          </a:bodyPr>
          <a:lstStyle/>
          <a:p>
            <a: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>Психология безопасности и здоровья</a:t>
            </a:r>
            <a: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  <a:t/>
            </a:r>
            <a:br>
              <a:rPr lang="fr-CA" altLang="ru-RU" sz="5400" b="1" dirty="0" smtClean="0">
                <a:solidFill>
                  <a:srgbClr val="606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942" y="1489588"/>
            <a:ext cx="9677583" cy="582561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b="1" dirty="0" smtClean="0"/>
              <a:t>Возможности программы</a:t>
            </a:r>
            <a:r>
              <a:rPr lang="en-US" b="1" dirty="0" smtClean="0"/>
              <a:t>:</a:t>
            </a:r>
          </a:p>
          <a:p>
            <a:pPr lvl="2"/>
            <a:r>
              <a:rPr lang="ru-RU" b="1" dirty="0"/>
              <a:t>р</a:t>
            </a:r>
            <a:r>
              <a:rPr lang="ru-RU" b="1" dirty="0" smtClean="0"/>
              <a:t>азличные темы, касающиеся психологии безопасности и здоровья</a:t>
            </a:r>
          </a:p>
          <a:p>
            <a:pPr lvl="2"/>
            <a:r>
              <a:rPr lang="ru-RU" b="1" dirty="0"/>
              <a:t>о</a:t>
            </a:r>
            <a:r>
              <a:rPr lang="ru-RU" b="1" dirty="0" smtClean="0"/>
              <a:t>пытный высококвалифицированный преподавательский состав</a:t>
            </a:r>
            <a:r>
              <a:rPr lang="en-US" b="1" dirty="0" smtClean="0"/>
              <a:t> </a:t>
            </a:r>
            <a:endParaRPr lang="ru-RU" b="1" dirty="0" smtClean="0"/>
          </a:p>
          <a:p>
            <a:pPr lvl="3"/>
            <a:r>
              <a:rPr lang="ru-RU" b="1" dirty="0"/>
              <a:t>внутреннее и внешнее сотрудничество:</a:t>
            </a:r>
          </a:p>
          <a:p>
            <a:pPr lvl="3"/>
            <a:r>
              <a:rPr lang="ru-RU" b="1" dirty="0"/>
              <a:t>ведомства</a:t>
            </a:r>
          </a:p>
          <a:p>
            <a:pPr lvl="3"/>
            <a:r>
              <a:rPr lang="ru-RU" b="1" dirty="0"/>
              <a:t>лаборатории</a:t>
            </a:r>
          </a:p>
          <a:p>
            <a:pPr lvl="3"/>
            <a:r>
              <a:rPr lang="ru-RU" b="1" dirty="0"/>
              <a:t>университеты</a:t>
            </a:r>
          </a:p>
          <a:p>
            <a:pPr lvl="3"/>
            <a:r>
              <a:rPr lang="ru-RU" b="1" dirty="0"/>
              <a:t>работодатели</a:t>
            </a:r>
          </a:p>
          <a:p>
            <a:pPr lvl="2"/>
            <a:r>
              <a:rPr lang="ru-RU" b="1" dirty="0" smtClean="0"/>
              <a:t>проблемное обучение</a:t>
            </a:r>
            <a:endParaRPr lang="ru-RU" b="1" dirty="0"/>
          </a:p>
          <a:p>
            <a:pPr lvl="2"/>
            <a:r>
              <a:rPr lang="ru-RU" b="1" dirty="0"/>
              <a:t>ориентация на исследования и практики</a:t>
            </a:r>
          </a:p>
          <a:p>
            <a:pPr lvl="2"/>
            <a:r>
              <a:rPr lang="ru-RU" b="1" dirty="0"/>
              <a:t>р</a:t>
            </a:r>
            <a:r>
              <a:rPr lang="ru-RU" b="1" dirty="0" smtClean="0"/>
              <a:t>азвитие навыков, необходимых </a:t>
            </a:r>
            <a:r>
              <a:rPr lang="ru-RU" b="1" dirty="0"/>
              <a:t>для обеспечения возможностей </a:t>
            </a:r>
            <a:r>
              <a:rPr lang="ru-RU" b="1" dirty="0" smtClean="0"/>
              <a:t>трудоустройства</a:t>
            </a:r>
          </a:p>
          <a:p>
            <a:pPr lvl="2"/>
            <a:r>
              <a:rPr lang="ru-RU" b="1" dirty="0" smtClean="0"/>
              <a:t>участие </a:t>
            </a:r>
            <a:r>
              <a:rPr lang="ru-RU" b="1" dirty="0"/>
              <a:t>в научно-исследовательских </a:t>
            </a:r>
            <a:r>
              <a:rPr lang="ru-RU" b="1" dirty="0" smtClean="0"/>
              <a:t>проектах</a:t>
            </a:r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956</TotalTime>
  <Words>541</Words>
  <Application>Microsoft Office PowerPoint</Application>
  <PresentationFormat>Произвольный</PresentationFormat>
  <Paragraphs>168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Default</vt:lpstr>
      <vt:lpstr>Thème Office</vt:lpstr>
      <vt:lpstr>Презентация PowerPoint</vt:lpstr>
      <vt:lpstr>Презентация PowerPoint</vt:lpstr>
      <vt:lpstr> Психология безопасности и здоровья</vt:lpstr>
      <vt:lpstr> Психология безопасности и здоровья </vt:lpstr>
      <vt:lpstr> Психология безопасности и здоровья  </vt:lpstr>
      <vt:lpstr> Психология безопасности и здоровья </vt:lpstr>
      <vt:lpstr> Психология безопасности и здоровья </vt:lpstr>
      <vt:lpstr> Психология безопасности и здоровья </vt:lpstr>
      <vt:lpstr> Психология безопасности и здоровья </vt:lpstr>
      <vt:lpstr> Психология безопасности и здоровья </vt:lpstr>
      <vt:lpstr> Психология безопасности и здоровья</vt:lpstr>
      <vt:lpstr> Психология безопасности и здоровья </vt:lpstr>
      <vt:lpstr> Психология безопасности и здоровья </vt:lpstr>
      <vt:lpstr> Psychology of Health and Safety  </vt:lpstr>
      <vt:lpstr> Психология безопасности и здоровья </vt:lpstr>
      <vt:lpstr> Психология безопасности и здоровья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Psychology_of_Health_and_Safety</dc:title>
  <dc:subject>Master's_Programme_Introduction</dc:subject>
  <dc:creator>Inna Atamanova</dc:creator>
  <cp:lastModifiedBy>User</cp:lastModifiedBy>
  <cp:revision>90</cp:revision>
  <dcterms:modified xsi:type="dcterms:W3CDTF">2016-04-07T05:43:56Z</dcterms:modified>
</cp:coreProperties>
</file>